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2"/>
  </p:notesMasterIdLst>
  <p:sldIdLst>
    <p:sldId id="256" r:id="rId5"/>
    <p:sldId id="267" r:id="rId6"/>
    <p:sldId id="268" r:id="rId7"/>
    <p:sldId id="270" r:id="rId8"/>
    <p:sldId id="269" r:id="rId9"/>
    <p:sldId id="271" r:id="rId10"/>
    <p:sldId id="266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r" defTabSz="9144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500" b="1" i="0" u="sng" strike="noStrike" cap="none" spc="0" normalizeH="0" baseline="0">
        <a:ln>
          <a:noFill/>
        </a:ln>
        <a:solidFill>
          <a:srgbClr val="262626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C"/>
          </a:solidFill>
        </a:fill>
      </a:tcStyle>
    </a:wholeTbl>
    <a:band2H>
      <a:tcTxStyle/>
      <a:tcStyle>
        <a:tcBdr/>
        <a:fill>
          <a:solidFill>
            <a:srgbClr val="FFF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FDC"/>
          </a:solidFill>
        </a:fill>
      </a:tcStyle>
    </a:wholeTbl>
    <a:band2H>
      <a:tcTxStyle/>
      <a:tcStyle>
        <a:tcBdr/>
        <a:fill>
          <a:solidFill>
            <a:srgbClr val="E8E8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7CB"/>
          </a:solidFill>
        </a:fill>
      </a:tcStyle>
    </a:wholeTbl>
    <a:band2H>
      <a:tcTxStyle/>
      <a:tcStyle>
        <a:tcBdr/>
        <a:fill>
          <a:solidFill>
            <a:srgbClr val="EFEC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62626"/>
        </a:fontRef>
        <a:srgbClr val="26262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62626"/>
              </a:solidFill>
              <a:prstDash val="solid"/>
              <a:round/>
            </a:ln>
          </a:top>
          <a:bottom>
            <a:ln w="254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62626"/>
              </a:solidFill>
              <a:prstDash val="solid"/>
              <a:round/>
            </a:ln>
          </a:top>
          <a:bottom>
            <a:ln w="254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262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262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262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262626"/>
              </a:solidFill>
              <a:prstDash val="solid"/>
              <a:round/>
            </a:ln>
          </a:left>
          <a:right>
            <a:ln w="12700" cap="flat">
              <a:solidFill>
                <a:srgbClr val="262626"/>
              </a:solidFill>
              <a:prstDash val="solid"/>
              <a:round/>
            </a:ln>
          </a:right>
          <a:top>
            <a:ln w="12700" cap="flat">
              <a:solidFill>
                <a:srgbClr val="262626"/>
              </a:solidFill>
              <a:prstDash val="solid"/>
              <a:round/>
            </a:ln>
          </a:top>
          <a:bottom>
            <a:ln w="127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solidFill>
                <a:srgbClr val="262626"/>
              </a:solidFill>
              <a:prstDash val="solid"/>
              <a:round/>
            </a:ln>
          </a:insideH>
          <a:insideV>
            <a:ln w="12700" cap="flat">
              <a:solidFill>
                <a:srgbClr val="262626"/>
              </a:solidFill>
              <a:prstDash val="solid"/>
              <a:round/>
            </a:ln>
          </a:insideV>
        </a:tcBdr>
        <a:fill>
          <a:solidFill>
            <a:srgbClr val="26262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262626"/>
              </a:solidFill>
              <a:prstDash val="solid"/>
              <a:round/>
            </a:ln>
          </a:left>
          <a:right>
            <a:ln w="12700" cap="flat">
              <a:solidFill>
                <a:srgbClr val="262626"/>
              </a:solidFill>
              <a:prstDash val="solid"/>
              <a:round/>
            </a:ln>
          </a:right>
          <a:top>
            <a:ln w="12700" cap="flat">
              <a:solidFill>
                <a:srgbClr val="262626"/>
              </a:solidFill>
              <a:prstDash val="solid"/>
              <a:round/>
            </a:ln>
          </a:top>
          <a:bottom>
            <a:ln w="127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solidFill>
                <a:srgbClr val="262626"/>
              </a:solidFill>
              <a:prstDash val="solid"/>
              <a:round/>
            </a:ln>
          </a:insideH>
          <a:insideV>
            <a:ln w="12700" cap="flat">
              <a:solidFill>
                <a:srgbClr val="262626"/>
              </a:solidFill>
              <a:prstDash val="solid"/>
              <a:round/>
            </a:ln>
          </a:insideV>
        </a:tcBdr>
        <a:fill>
          <a:solidFill>
            <a:srgbClr val="262626">
              <a:alpha val="20000"/>
            </a:srgbClr>
          </a:solidFill>
        </a:fill>
      </a:tcStyle>
    </a:firstCol>
    <a:lastRow>
      <a:tcTxStyle b="on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262626"/>
              </a:solidFill>
              <a:prstDash val="solid"/>
              <a:round/>
            </a:ln>
          </a:left>
          <a:right>
            <a:ln w="12700" cap="flat">
              <a:solidFill>
                <a:srgbClr val="262626"/>
              </a:solidFill>
              <a:prstDash val="solid"/>
              <a:round/>
            </a:ln>
          </a:right>
          <a:top>
            <a:ln w="50800" cap="flat">
              <a:solidFill>
                <a:srgbClr val="262626"/>
              </a:solidFill>
              <a:prstDash val="solid"/>
              <a:round/>
            </a:ln>
          </a:top>
          <a:bottom>
            <a:ln w="127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solidFill>
                <a:srgbClr val="262626"/>
              </a:solidFill>
              <a:prstDash val="solid"/>
              <a:round/>
            </a:ln>
          </a:insideH>
          <a:insideV>
            <a:ln w="12700" cap="flat">
              <a:solidFill>
                <a:srgbClr val="26262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62626"/>
        </a:fontRef>
        <a:srgbClr val="262626"/>
      </a:tcTxStyle>
      <a:tcStyle>
        <a:tcBdr>
          <a:left>
            <a:ln w="12700" cap="flat">
              <a:solidFill>
                <a:srgbClr val="262626"/>
              </a:solidFill>
              <a:prstDash val="solid"/>
              <a:round/>
            </a:ln>
          </a:left>
          <a:right>
            <a:ln w="12700" cap="flat">
              <a:solidFill>
                <a:srgbClr val="262626"/>
              </a:solidFill>
              <a:prstDash val="solid"/>
              <a:round/>
            </a:ln>
          </a:right>
          <a:top>
            <a:ln w="12700" cap="flat">
              <a:solidFill>
                <a:srgbClr val="262626"/>
              </a:solidFill>
              <a:prstDash val="solid"/>
              <a:round/>
            </a:ln>
          </a:top>
          <a:bottom>
            <a:ln w="25400" cap="flat">
              <a:solidFill>
                <a:srgbClr val="262626"/>
              </a:solidFill>
              <a:prstDash val="solid"/>
              <a:round/>
            </a:ln>
          </a:bottom>
          <a:insideH>
            <a:ln w="12700" cap="flat">
              <a:solidFill>
                <a:srgbClr val="262626"/>
              </a:solidFill>
              <a:prstDash val="solid"/>
              <a:round/>
            </a:ln>
          </a:insideH>
          <a:insideV>
            <a:ln w="12700" cap="flat">
              <a:solidFill>
                <a:srgbClr val="26262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30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7728559" y="0"/>
            <a:ext cx="446344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516655" y="914400"/>
            <a:ext cx="5016349" cy="251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533002" y="914400"/>
            <a:ext cx="5016349" cy="251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516655" y="3423815"/>
            <a:ext cx="5016349" cy="2514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533002" y="3423815"/>
            <a:ext cx="5016349" cy="2514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Edit title"/>
          <p:cNvSpPr txBox="1">
            <a:spLocks noGrp="1"/>
          </p:cNvSpPr>
          <p:nvPr>
            <p:ph type="title" hasCustomPrompt="1"/>
          </p:nvPr>
        </p:nvSpPr>
        <p:spPr>
          <a:xfrm>
            <a:off x="3439097" y="2993831"/>
            <a:ext cx="6327357" cy="870335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algn="ctr">
              <a:def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Edit title</a:t>
            </a:r>
          </a:p>
        </p:txBody>
      </p:sp>
      <p:pic>
        <p:nvPicPr>
          <p:cNvPr id="63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4" y="704697"/>
            <a:ext cx="692396" cy="672067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"/>
          <p:cNvSpPr/>
          <p:nvPr/>
        </p:nvSpPr>
        <p:spPr>
          <a:xfrm>
            <a:off x="0" y="-2"/>
            <a:ext cx="9144000" cy="3048955"/>
          </a:xfrm>
          <a:prstGeom prst="rect">
            <a:avLst/>
          </a:prstGeom>
          <a:solidFill>
            <a:srgbClr val="0066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99445" y="4153358"/>
            <a:ext cx="4746272" cy="1781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3C3C3C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3C3C3C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3C3C3C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3C3C3C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3C3C3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7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4" y="704697"/>
            <a:ext cx="692396" cy="6720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599445" y="683046"/>
            <a:ext cx="4955593" cy="870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599444" y="3429000"/>
            <a:ext cx="4746273" cy="5724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Picture Placeholder 5"/>
          <p:cNvSpPr>
            <a:spLocks noGrp="1"/>
          </p:cNvSpPr>
          <p:nvPr>
            <p:ph type="pic" sz="half" idx="22"/>
          </p:nvPr>
        </p:nvSpPr>
        <p:spPr>
          <a:xfrm>
            <a:off x="6940625" y="914400"/>
            <a:ext cx="4413175" cy="5029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and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"/>
          <p:cNvSpPr/>
          <p:nvPr/>
        </p:nvSpPr>
        <p:spPr>
          <a:xfrm>
            <a:off x="-1" y="-1"/>
            <a:ext cx="8460956" cy="6858001"/>
          </a:xfrm>
          <a:prstGeom prst="rect">
            <a:avLst/>
          </a:prstGeom>
          <a:solidFill>
            <a:srgbClr val="0066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19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8460954" y="0"/>
            <a:ext cx="373104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125" name="Group 10"/>
          <p:cNvGrpSpPr/>
          <p:nvPr/>
        </p:nvGrpSpPr>
        <p:grpSpPr>
          <a:xfrm>
            <a:off x="4755125" y="5457921"/>
            <a:ext cx="2848046" cy="553834"/>
            <a:chOff x="-1" y="0"/>
            <a:chExt cx="2848045" cy="553832"/>
          </a:xfrm>
        </p:grpSpPr>
        <p:pic>
          <p:nvPicPr>
            <p:cNvPr id="120" name="Picture 11" descr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0"/>
              <a:ext cx="553835" cy="553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Picture 12" descr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0658" y="0"/>
              <a:ext cx="553833" cy="553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ture 13" descr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210" y="0"/>
              <a:ext cx="553835" cy="553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Picture 15" descr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52" y="0"/>
              <a:ext cx="553833" cy="553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Picture 16" descr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7105" y="0"/>
              <a:ext cx="553833" cy="553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6" name="Picture 17" descr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75" y="784716"/>
            <a:ext cx="2599871" cy="174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4651" y="4925788"/>
            <a:ext cx="3419477" cy="8001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Click to add contact information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6"/>
          <p:cNvSpPr/>
          <p:nvPr/>
        </p:nvSpPr>
        <p:spPr>
          <a:xfrm>
            <a:off x="-1" y="0"/>
            <a:ext cx="7728561" cy="6858000"/>
          </a:xfrm>
          <a:prstGeom prst="rect">
            <a:avLst/>
          </a:prstGeom>
          <a:solidFill>
            <a:srgbClr val="0066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6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7728559" y="0"/>
            <a:ext cx="446344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Rectangle 8"/>
          <p:cNvSpPr/>
          <p:nvPr/>
        </p:nvSpPr>
        <p:spPr>
          <a:xfrm>
            <a:off x="1883883" y="940959"/>
            <a:ext cx="9026289" cy="50026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8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5178285" y="2780776"/>
            <a:ext cx="5489715" cy="2192056"/>
          </a:xfrm>
          <a:prstGeom prst="rect">
            <a:avLst/>
          </a:prstGeom>
        </p:spPr>
        <p:txBody>
          <a:bodyPr/>
          <a:lstStyle>
            <a:lvl1pPr algn="r">
              <a:defRPr sz="6000" b="1"/>
            </a:lvl1pPr>
          </a:lstStyle>
          <a:p>
            <a:r>
              <a:t>Click to edit title style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78285" y="5148195"/>
            <a:ext cx="5489715" cy="601253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>
                <a:solidFill>
                  <a:srgbClr val="5C5C5C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 algn="r">
              <a:buSzTx/>
              <a:buFontTx/>
              <a:buNone/>
              <a:defRPr sz="2000">
                <a:solidFill>
                  <a:srgbClr val="5C5C5C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 algn="r">
              <a:buSzTx/>
              <a:buFontTx/>
              <a:buNone/>
              <a:defRPr sz="2000">
                <a:solidFill>
                  <a:srgbClr val="5C5C5C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 algn="r">
              <a:buSzTx/>
              <a:buFontTx/>
              <a:buNone/>
              <a:defRPr sz="2000">
                <a:solidFill>
                  <a:srgbClr val="5C5C5C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 algn="r">
              <a:buSzTx/>
              <a:buFontTx/>
              <a:buNone/>
              <a:defRPr sz="2000">
                <a:solidFill>
                  <a:srgbClr val="5C5C5C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0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38" y="1261912"/>
            <a:ext cx="2047995" cy="1371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4" y="704697"/>
            <a:ext cx="692396" cy="6720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ig photo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icture Placeholder 5"/>
          <p:cNvSpPr>
            <a:spLocks noGrp="1"/>
          </p:cNvSpPr>
          <p:nvPr>
            <p:ph type="pic" idx="21"/>
          </p:nvPr>
        </p:nvSpPr>
        <p:spPr>
          <a:xfrm>
            <a:off x="3822700" y="914400"/>
            <a:ext cx="7531100" cy="5029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0" name="Rectangle 1"/>
          <p:cNvSpPr/>
          <p:nvPr/>
        </p:nvSpPr>
        <p:spPr>
          <a:xfrm>
            <a:off x="1765205" y="2478795"/>
            <a:ext cx="4330795" cy="2699135"/>
          </a:xfrm>
          <a:prstGeom prst="rect">
            <a:avLst/>
          </a:prstGeom>
          <a:solidFill>
            <a:srgbClr val="0066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49985" y="2743200"/>
            <a:ext cx="3933024" cy="220337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2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4" y="704697"/>
            <a:ext cx="692396" cy="67206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D948-FDEF-30AB-DE66-6960A1301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11B4F-6F2C-6F78-698B-8A5051881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E9E25-E63F-6338-572D-1EEFBEA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243B-2FF8-4E51-A88C-576B42B113C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962E0-4239-8F43-156F-E1721A2C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A0721-9537-B811-81E2-7F8023AF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AFC3B-E9D4-4268-80B2-B27C6B5C6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-1" y="0"/>
            <a:ext cx="7728561" cy="6858000"/>
          </a:xfrm>
          <a:prstGeom prst="rect">
            <a:avLst/>
          </a:prstGeom>
          <a:solidFill>
            <a:srgbClr val="0066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" name="Picture 22" descr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24" y="704697"/>
            <a:ext cx="692396" cy="672067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826683" y="0"/>
            <a:ext cx="9753601" cy="1836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8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spcBef>
                <a:spcPts val="0"/>
              </a:spcBef>
              <a:defRPr sz="1200" b="0" u="none">
                <a:solidFill>
                  <a:srgbClr val="8B8B8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6633"/>
          </a:solidFill>
          <a:uFillTx/>
          <a:latin typeface="Cambria"/>
          <a:ea typeface="Cambria"/>
          <a:cs typeface="Cambria"/>
          <a:sym typeface="Cambri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Placeholder 7" descr="Picture Placeholder 7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082" t="18491" r="27738" b="29099"/>
          <a:stretch>
            <a:fillRect/>
          </a:stretch>
        </p:blipFill>
        <p:spPr>
          <a:xfrm>
            <a:off x="7728557" y="-1"/>
            <a:ext cx="4463445" cy="6858001"/>
          </a:xfrm>
          <a:prstGeom prst="rect">
            <a:avLst/>
          </a:prstGeom>
        </p:spPr>
      </p:pic>
      <p:sp>
        <p:nvSpPr>
          <p:cNvPr id="163" name="Rectangle 10"/>
          <p:cNvSpPr/>
          <p:nvPr/>
        </p:nvSpPr>
        <p:spPr>
          <a:xfrm>
            <a:off x="1883882" y="927677"/>
            <a:ext cx="9026289" cy="50026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0"/>
              </a:spcBef>
              <a:defRPr sz="1800" b="0" u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64" name="Title 1"/>
          <p:cNvSpPr txBox="1"/>
          <p:nvPr/>
        </p:nvSpPr>
        <p:spPr>
          <a:xfrm>
            <a:off x="2171774" y="2442911"/>
            <a:ext cx="8450506" cy="2529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6633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rPr sz="4400" dirty="0"/>
              <a:t>OR</a:t>
            </a:r>
            <a:r>
              <a:rPr lang="en-US" sz="4400" dirty="0"/>
              <a:t>635</a:t>
            </a:r>
            <a:r>
              <a:rPr sz="4400" dirty="0"/>
              <a:t> Term Project: </a:t>
            </a:r>
            <a:r>
              <a:rPr lang="en-US" sz="4400" dirty="0"/>
              <a:t>Cyber Attack Affect on Port  Miami Ship to Shore Crane Container Processing</a:t>
            </a:r>
            <a:endParaRPr sz="4400" dirty="0"/>
          </a:p>
        </p:txBody>
      </p:sp>
      <p:sp>
        <p:nvSpPr>
          <p:cNvPr id="165" name="Subtitle 2"/>
          <p:cNvSpPr txBox="1"/>
          <p:nvPr/>
        </p:nvSpPr>
        <p:spPr>
          <a:xfrm>
            <a:off x="5224005" y="5148196"/>
            <a:ext cx="5398275" cy="60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defRPr sz="2000">
                <a:solidFill>
                  <a:srgbClr val="5C5C5C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rPr dirty="0"/>
              <a:t>Anthony Crespo </a:t>
            </a:r>
          </a:p>
        </p:txBody>
      </p:sp>
      <p:pic>
        <p:nvPicPr>
          <p:cNvPr id="166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74" y="1071831"/>
            <a:ext cx="2047995" cy="137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F0FC5150-8ACD-2383-9E85-90FB345A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9" y="-23474"/>
            <a:ext cx="2629724" cy="176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A482C-6804-9569-B21B-7AE0DEA65C84}"/>
              </a:ext>
            </a:extLst>
          </p:cNvPr>
          <p:cNvSpPr txBox="1"/>
          <p:nvPr/>
        </p:nvSpPr>
        <p:spPr>
          <a:xfrm>
            <a:off x="4527631" y="196763"/>
            <a:ext cx="6420091" cy="91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Presentation Agenda</a:t>
            </a:r>
            <a:endParaRPr kumimoji="0" lang="en-US" b="1" i="0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52ED5-9093-722E-2FF9-C1CFAC9A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54" y="1109829"/>
            <a:ext cx="8908646" cy="5748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969F2-D975-8E90-63F4-88DD1FA2E5FA}"/>
              </a:ext>
            </a:extLst>
          </p:cNvPr>
          <p:cNvSpPr txBox="1"/>
          <p:nvPr/>
        </p:nvSpPr>
        <p:spPr>
          <a:xfrm>
            <a:off x="227638" y="1915967"/>
            <a:ext cx="3055716" cy="5345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Goal and Definitions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Data</a:t>
            </a:r>
            <a:r>
              <a:rPr lang="en-US" sz="2000" u="none" dirty="0"/>
              <a:t> and Methodology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u="none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Models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u="none" dirty="0"/>
              <a:t>Results and Topics for further consideration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u="none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u="none" dirty="0"/>
              <a:t>Questions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889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F0FC5150-8ACD-2383-9E85-90FB345A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9" y="-23475"/>
            <a:ext cx="2976102" cy="19924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A482C-6804-9569-B21B-7AE0DEA65C84}"/>
              </a:ext>
            </a:extLst>
          </p:cNvPr>
          <p:cNvSpPr txBox="1"/>
          <p:nvPr/>
        </p:nvSpPr>
        <p:spPr>
          <a:xfrm>
            <a:off x="2335093" y="196763"/>
            <a:ext cx="9856907" cy="91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Study Goal and Definitions</a:t>
            </a:r>
            <a:endParaRPr kumimoji="0" lang="en-US" b="1" i="0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F6030-D2CF-A5A5-46FA-790ED958C771}"/>
              </a:ext>
            </a:extLst>
          </p:cNvPr>
          <p:cNvSpPr txBox="1"/>
          <p:nvPr/>
        </p:nvSpPr>
        <p:spPr>
          <a:xfrm>
            <a:off x="101901" y="1968949"/>
            <a:ext cx="6148428" cy="4339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0" u="none" dirty="0"/>
              <a:t>Modeling a cyber attack on cranes at Port Miami and its affect on cargo processing.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b="0" u="none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0" u="none" dirty="0"/>
              <a:t>Twenty Foot Equivalent Unit (TEU): Industry standard to measure shipping container, cargo ship capacity, and port through put.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endParaRPr lang="en-US" sz="1800" b="0" u="none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0" u="none" dirty="0"/>
              <a:t>Movement: Completed action of a crane picking up a container from the ship, traversing it back to the quay, and lowering it onto an awaiting chassis or the ground.  </a:t>
            </a:r>
          </a:p>
          <a:p>
            <a:pPr marL="685800" marR="0" indent="-6858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b="0" u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D6C20-3990-F89D-6FB1-5960D59A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90" t="37855" r="12373" b="16041"/>
          <a:stretch/>
        </p:blipFill>
        <p:spPr>
          <a:xfrm>
            <a:off x="6250329" y="1055883"/>
            <a:ext cx="5747172" cy="3548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A2AFF-AEEF-9065-CE59-C653842B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85" y="4604368"/>
            <a:ext cx="4591461" cy="22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F0FC5150-8ACD-2383-9E85-90FB345A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9" y="-23475"/>
            <a:ext cx="2976102" cy="19924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A482C-6804-9569-B21B-7AE0DEA65C84}"/>
              </a:ext>
            </a:extLst>
          </p:cNvPr>
          <p:cNvSpPr txBox="1"/>
          <p:nvPr/>
        </p:nvSpPr>
        <p:spPr>
          <a:xfrm>
            <a:off x="2335093" y="196763"/>
            <a:ext cx="9856907" cy="91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Data And 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F6030-D2CF-A5A5-46FA-790ED958C771}"/>
              </a:ext>
            </a:extLst>
          </p:cNvPr>
          <p:cNvSpPr txBox="1"/>
          <p:nvPr/>
        </p:nvSpPr>
        <p:spPr>
          <a:xfrm>
            <a:off x="101901" y="1968949"/>
            <a:ext cx="5720165" cy="4042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0" u="none" dirty="0"/>
              <a:t>Monte Carlo Simulation to attain daily container arrival data.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b="0" u="none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0" u="none" dirty="0"/>
              <a:t>Crane Movement as a triangular distribution.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endParaRPr lang="en-US" sz="1800" b="0" u="none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0" u="none" dirty="0"/>
              <a:t>Crane count and cranes affected by cyber attack.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b="0" u="none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0" u="none" dirty="0"/>
              <a:t>Quantity of Repair Techs. </a:t>
            </a:r>
          </a:p>
          <a:p>
            <a:pPr marL="685800" marR="0" indent="-685800" algn="l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b="0" u="non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0938B2-A5A7-AD64-9793-EF7D1830861E}"/>
              </a:ext>
            </a:extLst>
          </p:cNvPr>
          <p:cNvGrpSpPr/>
          <p:nvPr/>
        </p:nvGrpSpPr>
        <p:grpSpPr>
          <a:xfrm>
            <a:off x="5372101" y="1154698"/>
            <a:ext cx="3539844" cy="2547520"/>
            <a:chOff x="7263546" y="2467146"/>
            <a:chExt cx="3483980" cy="3397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936C80-7C27-7888-FCCD-4D4849648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79" t="42806" r="35253" b="9233"/>
            <a:stretch/>
          </p:blipFill>
          <p:spPr>
            <a:xfrm>
              <a:off x="7263546" y="2929647"/>
              <a:ext cx="3483980" cy="29348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0855BD-ED54-1496-6CDF-755120E34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659" t="10969" r="29367" b="83143"/>
            <a:stretch/>
          </p:blipFill>
          <p:spPr>
            <a:xfrm>
              <a:off x="7604998" y="2467146"/>
              <a:ext cx="2801074" cy="2202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3025E6-BBD0-4FED-0706-B6A850BF7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734" t="18867" r="24336" b="75450"/>
            <a:stretch/>
          </p:blipFill>
          <p:spPr>
            <a:xfrm>
              <a:off x="8583059" y="2717043"/>
              <a:ext cx="844953" cy="21260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BB412C-974C-BC7D-534C-24357F2E02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95" t="23333" r="35348" b="6448"/>
          <a:stretch/>
        </p:blipFill>
        <p:spPr>
          <a:xfrm>
            <a:off x="8822763" y="1109828"/>
            <a:ext cx="3321510" cy="259238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D858C1E-199F-129B-3129-2F660708BF4B}"/>
              </a:ext>
            </a:extLst>
          </p:cNvPr>
          <p:cNvGrpSpPr/>
          <p:nvPr/>
        </p:nvGrpSpPr>
        <p:grpSpPr>
          <a:xfrm>
            <a:off x="7703698" y="3847386"/>
            <a:ext cx="4242003" cy="2553804"/>
            <a:chOff x="6250329" y="3399455"/>
            <a:chExt cx="3190193" cy="21833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7EF6A7-4A32-BFD3-FC39-D357ACC3C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051" t="43340" r="28513" b="40485"/>
            <a:stretch/>
          </p:blipFill>
          <p:spPr>
            <a:xfrm>
              <a:off x="6250329" y="4309726"/>
              <a:ext cx="3190193" cy="127303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E9E98E-B84C-5AC9-AE95-40EB85A0C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707" t="31976" r="3544" b="46984"/>
            <a:stretch/>
          </p:blipFill>
          <p:spPr>
            <a:xfrm>
              <a:off x="6397886" y="3399455"/>
              <a:ext cx="3042636" cy="10476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408766-90E3-CED9-CC7A-C839BEE55CDF}"/>
              </a:ext>
            </a:extLst>
          </p:cNvPr>
          <p:cNvGrpSpPr/>
          <p:nvPr/>
        </p:nvGrpSpPr>
        <p:grpSpPr>
          <a:xfrm>
            <a:off x="3371850" y="4457700"/>
            <a:ext cx="4045796" cy="2308859"/>
            <a:chOff x="3917599" y="4605866"/>
            <a:chExt cx="3237197" cy="190495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3B2890-DB26-E0A5-766B-1EFB4C68A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646" t="61167" r="71234" b="18540"/>
            <a:stretch/>
          </p:blipFill>
          <p:spPr>
            <a:xfrm>
              <a:off x="3917599" y="4605866"/>
              <a:ext cx="2178401" cy="190495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83C9173-F906-9219-5199-9ADC1EB10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128" t="52376" r="20538" b="18539"/>
            <a:stretch/>
          </p:blipFill>
          <p:spPr>
            <a:xfrm>
              <a:off x="5949387" y="4726280"/>
              <a:ext cx="1205409" cy="1784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0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F0FC5150-8ACD-2383-9E85-90FB345A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9" y="-23475"/>
            <a:ext cx="2265374" cy="151660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A482C-6804-9569-B21B-7AE0DEA65C84}"/>
              </a:ext>
            </a:extLst>
          </p:cNvPr>
          <p:cNvSpPr txBox="1"/>
          <p:nvPr/>
        </p:nvSpPr>
        <p:spPr>
          <a:xfrm>
            <a:off x="2335093" y="196763"/>
            <a:ext cx="9856907" cy="91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Comparative Models</a:t>
            </a:r>
            <a:endParaRPr kumimoji="0" lang="en-US" b="1" i="0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45DB9-45ED-B021-0E6A-5F6B126BF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1" t="8411" r="13228" b="22539"/>
          <a:stretch/>
        </p:blipFill>
        <p:spPr>
          <a:xfrm>
            <a:off x="1" y="1493134"/>
            <a:ext cx="5891514" cy="5364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D88DD5-D905-7B6E-999D-01C8FEE0F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61" t="9388" r="13228" b="22539"/>
          <a:stretch/>
        </p:blipFill>
        <p:spPr>
          <a:xfrm>
            <a:off x="5891516" y="1493134"/>
            <a:ext cx="630048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F0FC5150-8ACD-2383-9E85-90FB345A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9" y="-23475"/>
            <a:ext cx="2265374" cy="151660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A482C-6804-9569-B21B-7AE0DEA65C84}"/>
              </a:ext>
            </a:extLst>
          </p:cNvPr>
          <p:cNvSpPr txBox="1"/>
          <p:nvPr/>
        </p:nvSpPr>
        <p:spPr>
          <a:xfrm>
            <a:off x="2335093" y="0"/>
            <a:ext cx="9856906" cy="1605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Results and Topics for Further Research</a:t>
            </a:r>
            <a:endParaRPr kumimoji="0" lang="en-US" b="1" i="0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C872F-E1F6-33D2-A70E-F89DC43D8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5" t="32595" r="18924" b="40077"/>
          <a:stretch/>
        </p:blipFill>
        <p:spPr>
          <a:xfrm>
            <a:off x="1" y="2096677"/>
            <a:ext cx="5927960" cy="3253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31459-8651-889E-F226-A72DECCCD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61" t="32641" r="18544" b="37701"/>
          <a:stretch/>
        </p:blipFill>
        <p:spPr>
          <a:xfrm>
            <a:off x="6487818" y="2096676"/>
            <a:ext cx="5704182" cy="3253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F74EB-8CE4-0432-C167-85EA74C45F8D}"/>
              </a:ext>
            </a:extLst>
          </p:cNvPr>
          <p:cNvSpPr txBox="1"/>
          <p:nvPr/>
        </p:nvSpPr>
        <p:spPr>
          <a:xfrm>
            <a:off x="1" y="1599108"/>
            <a:ext cx="5927960" cy="497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Normal 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675A4-9743-E014-3FC9-0007DB94A9FC}"/>
              </a:ext>
            </a:extLst>
          </p:cNvPr>
          <p:cNvSpPr txBox="1"/>
          <p:nvPr/>
        </p:nvSpPr>
        <p:spPr>
          <a:xfrm>
            <a:off x="6458539" y="1599108"/>
            <a:ext cx="5733461" cy="497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Oper</a:t>
            </a: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ations Under Cyber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450FF8-B7C5-1F23-AE4A-F6EBF3149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87" t="58053" r="13228" b="22539"/>
          <a:stretch/>
        </p:blipFill>
        <p:spPr>
          <a:xfrm>
            <a:off x="223776" y="5258892"/>
            <a:ext cx="5704181" cy="1697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C7874-00F0-78F7-78EA-5C21D8B85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30" t="58328" r="13228" b="22539"/>
          <a:stretch/>
        </p:blipFill>
        <p:spPr>
          <a:xfrm>
            <a:off x="6487814" y="5350089"/>
            <a:ext cx="5704186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39" name="Title 3"/>
          <p:cNvSpPr txBox="1">
            <a:spLocks noGrp="1"/>
          </p:cNvSpPr>
          <p:nvPr>
            <p:ph type="title"/>
          </p:nvPr>
        </p:nvSpPr>
        <p:spPr>
          <a:xfrm>
            <a:off x="1278602" y="2115377"/>
            <a:ext cx="4955594" cy="870335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asic_Mason_Theme">
  <a:themeElements>
    <a:clrScheme name="Basic_Mason_Theme">
      <a:dk1>
        <a:srgbClr val="262626"/>
      </a:dk1>
      <a:lt1>
        <a:srgbClr val="FFFFFF"/>
      </a:lt1>
      <a:dk2>
        <a:srgbClr val="A7A7A7"/>
      </a:dk2>
      <a:lt2>
        <a:srgbClr val="535353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0000FF"/>
      </a:hlink>
      <a:folHlink>
        <a:srgbClr val="FF00FF"/>
      </a:folHlink>
    </a:clrScheme>
    <a:fontScheme name="Basic_Mason_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_Mason_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500" b="1" i="0" u="sng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500" b="1" i="0" u="sng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asic_Mason_Theme">
  <a:themeElements>
    <a:clrScheme name="Basic_Mason_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0000FF"/>
      </a:hlink>
      <a:folHlink>
        <a:srgbClr val="FF00FF"/>
      </a:folHlink>
    </a:clrScheme>
    <a:fontScheme name="Basic_Mason_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_Mason_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500" b="1" i="0" u="sng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500" b="1" i="0" u="sng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542E127878DE43B430B404159A0CE2" ma:contentTypeVersion="4" ma:contentTypeDescription="Create a new document." ma:contentTypeScope="" ma:versionID="171190ddec935406e35fc39137054a4b">
  <xsd:schema xmlns:xsd="http://www.w3.org/2001/XMLSchema" xmlns:xs="http://www.w3.org/2001/XMLSchema" xmlns:p="http://schemas.microsoft.com/office/2006/metadata/properties" xmlns:ns2="5cc5be2e-cd24-44b4-a7b1-f7f983ff638c" targetNamespace="http://schemas.microsoft.com/office/2006/metadata/properties" ma:root="true" ma:fieldsID="e05a715099ca3a8e718d9bbe2472754a" ns2:_="">
    <xsd:import namespace="5cc5be2e-cd24-44b4-a7b1-f7f983ff63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5be2e-cd24-44b4-a7b1-f7f983ff6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7C1A7B-1A58-4440-9F6E-1A706C41D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5be2e-cd24-44b4-a7b1-f7f983ff6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ADC727-E2EE-4455-B045-BFCD7E45B2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1E8703-8163-41C9-9DF4-803592C3CE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2007</TotalTime>
  <Words>162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</vt:lpstr>
      <vt:lpstr>Helvetica</vt:lpstr>
      <vt:lpstr>Basic_Mason_Theme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Crespo</dc:creator>
  <cp:lastModifiedBy>Anthony Crespo</cp:lastModifiedBy>
  <cp:revision>10</cp:revision>
  <dcterms:modified xsi:type="dcterms:W3CDTF">2023-02-23T00:15:25Z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0x01010047542E127878DE43B430B404159A0CE2</vt:lpwstr>
  </property>
</Properties>
</file>